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70" r:id="rId6"/>
    <p:sldId id="262" r:id="rId7"/>
    <p:sldId id="263" r:id="rId8"/>
    <p:sldId id="260" r:id="rId9"/>
    <p:sldId id="264" r:id="rId10"/>
    <p:sldId id="271" r:id="rId11"/>
    <p:sldId id="269" r:id="rId12"/>
    <p:sldId id="266" r:id="rId13"/>
    <p:sldId id="265" r:id="rId14"/>
    <p:sldId id="274" r:id="rId15"/>
    <p:sldId id="273" r:id="rId16"/>
    <p:sldId id="275" r:id="rId17"/>
    <p:sldId id="276" r:id="rId18"/>
    <p:sldId id="277" r:id="rId19"/>
    <p:sldId id="279" r:id="rId20"/>
    <p:sldId id="278" r:id="rId21"/>
    <p:sldId id="281" r:id="rId22"/>
    <p:sldId id="280" r:id="rId23"/>
    <p:sldId id="283" r:id="rId24"/>
    <p:sldId id="28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B4E0F-5723-49BF-B49E-1E42269D2352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3FE3C-7BFA-48DC-8BC1-E44E889B41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4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142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47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366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354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156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889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284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924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7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896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22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5677092-9048-4C95-9F82-C6071C5DAFFE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BC7F3B9-A784-4680-A7DF-9D1B607B0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33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60218"/>
            <a:ext cx="9144000" cy="2387600"/>
          </a:xfrm>
        </p:spPr>
        <p:txBody>
          <a:bodyPr>
            <a:noAutofit/>
          </a:bodyPr>
          <a:lstStyle/>
          <a:p>
            <a:b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репликация.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 –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416" y="345427"/>
            <a:ext cx="1811439" cy="1826661"/>
          </a:xfrm>
          <a:prstGeom prst="rect">
            <a:avLst/>
          </a:prstGeom>
        </p:spPr>
      </p:pic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F9F5B640-53F2-00A4-88D0-C2A1C34360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46103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67691" y="277091"/>
            <a:ext cx="9875520" cy="471055"/>
          </a:xfrm>
        </p:spPr>
        <p:txBody>
          <a:bodyPr>
            <a:normAutofit fontScale="90000"/>
          </a:bodyPr>
          <a:lstStyle/>
          <a:p>
            <a:pPr algn="ctr"/>
            <a:r>
              <a:rPr lang="kk-KZ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Бактериялардың плазмидалары</a:t>
            </a:r>
            <a:endParaRPr lang="ru-RU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136073" y="1191492"/>
            <a:ext cx="10293927" cy="540616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Плазмидалар – автономиялы репликациялану және генетикалық ақпарат тасымалдау қабілеттілігі бар, хромосомадан тыс орналасқан, мөлшері шамалы, сақина тәріздес ДНҚ молекуласы.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Қасиеттері: </a:t>
            </a:r>
          </a:p>
          <a:p>
            <a:pPr>
              <a:lnSpc>
                <a:spcPct val="80000"/>
              </a:lnSpc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Хромосомадан тәуелсіз көбейе алады (репликация). </a:t>
            </a:r>
          </a:p>
          <a:p>
            <a:pPr>
              <a:lnSpc>
                <a:spcPct val="80000"/>
              </a:lnSpc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Трансмиссивтілігі бар (бір жасушадан екіншісіне ауысу).</a:t>
            </a:r>
          </a:p>
          <a:p>
            <a:pPr>
              <a:lnSpc>
                <a:spcPct val="80000"/>
              </a:lnSpc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Әрбір микроб жасушасында бола бермейді, яғни тұрақты элемент емес.</a:t>
            </a:r>
          </a:p>
          <a:p>
            <a:pPr>
              <a:lnSpc>
                <a:spcPct val="80000"/>
              </a:lnSpc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Элиминациялық, рекомбинациялық,интеграциялық процестерге қатыса алады.</a:t>
            </a:r>
          </a:p>
          <a:p>
            <a:pPr>
              <a:lnSpc>
                <a:spcPct val="80000"/>
              </a:lnSpc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 әртүрлі (майда, іріленген түрлері болады).</a:t>
            </a:r>
          </a:p>
          <a:p>
            <a:pPr>
              <a:lnSpc>
                <a:spcPct val="80000"/>
              </a:lnSpc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Әрбір бактерияда 10-20-ге дейін көшірмелері (копиясы) болады.</a:t>
            </a:r>
          </a:p>
          <a:p>
            <a:pPr>
              <a:lnSpc>
                <a:spcPct val="80000"/>
              </a:lnSpc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Микробтар арасында өзара іріктелінуіне (селекция) себепкер болады.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424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595745" y="530226"/>
            <a:ext cx="10640291" cy="538566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Фенотиптік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өзгерістердің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бактерия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жасушаларына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плазмидалар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жеткізілетін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көріністердің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келесілерін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кетуге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антибиотиктерге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тұрақтылық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колицин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патогенділік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факторының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өнімі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антибиотиктік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синтезделуіне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қабілеттілік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ыдыратуы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рестрикция мен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модификациялық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ферменттерді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түзуі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352028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964" y="1390649"/>
            <a:ext cx="5881255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эукариоттардан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ДНҚ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хромосома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сақинасының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репликация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8434" name="Picture 2" descr="Нуклеоїд потрібен бактеріям. Нуклеоїд бактерій: функції та методи  виявлення. Що таке ЦПМ та мезосо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175" y="1390649"/>
            <a:ext cx="5024917" cy="334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943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635" y="457634"/>
            <a:ext cx="11360727" cy="602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947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71854" y="1676400"/>
            <a:ext cx="4481945" cy="450056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шанышқыларында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геликаза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ферментпен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шашырайды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Жеке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тарағаннан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SSB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шиыршықталған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814" y="275937"/>
            <a:ext cx="2656561" cy="5994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1881710"/>
            <a:ext cx="3759777" cy="2783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7964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928" y="1267691"/>
            <a:ext cx="5382491" cy="40386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спиралының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спираль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бұралуын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гираза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репликация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пішінін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топоизомеразалар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гиразасы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супер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бұралудың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419" y="1413164"/>
            <a:ext cx="5805054" cy="329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03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3618" y="1406236"/>
            <a:ext cx="10342418" cy="4038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37 градус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coli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нуклеотидтердің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с-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қосылуына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келеді.Бактериялардың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қолайлы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аяқталмаған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репликативті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шанышқылар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массасы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көшірмелерінің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артады.ДНҚ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репликация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ферменттердің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реплисома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3590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1" y="1756352"/>
            <a:ext cx="3636818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5'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3'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нуклеотид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фосфор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 descr="C:\Documents and Settings\Admin\Рабочий стол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4676" y="318654"/>
            <a:ext cx="5590741" cy="6234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0488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966263" y="1790267"/>
            <a:ext cx="8230682" cy="350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946569" y="819788"/>
            <a:ext cx="3185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репликациясы механизмі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971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C:\Documents and Settings\Admin\Рабочий стол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8314" y="1357314"/>
            <a:ext cx="87407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627915" y="598116"/>
            <a:ext cx="3185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репликациясы механизмі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236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" indent="0">
              <a:buNone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ДНҚ репликациясы.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662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0948" y="1136073"/>
            <a:ext cx="10769888" cy="4984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350824" y="514989"/>
            <a:ext cx="3185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репликациясы механизмі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0218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2" descr="C:\Documents and Settings\Admin\Рабочий стол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8791" y="1163782"/>
            <a:ext cx="8643938" cy="530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554182"/>
          </a:xfrm>
        </p:spPr>
        <p:txBody>
          <a:bodyPr>
            <a:normAutofit/>
          </a:bodyPr>
          <a:lstStyle/>
          <a:p>
            <a:pPr algn="ctr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репликациясы механизмі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285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890655"/>
            <a:ext cx="10515600" cy="128630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репликация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репликация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нүктелерінде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ішінара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репликацияланған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хромосома бар; Б-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Бактерия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жасушасында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еншілес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хромосома бар,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әрқайсысы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CPM-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CPM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В-мембрана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еншілес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Көлденең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септум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1-ДНҚ; 2-хромосомалардың СПМ-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3-СПМ; 4-жасуша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5 -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CPM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6-жасуша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материалы.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836" y="817418"/>
            <a:ext cx="10632328" cy="3699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0601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Пайдаланылған әдебиеттер: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2920" indent="-4572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Шигаева М.Х.,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А.Т. Микробиология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вирусология.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 ж.</a:t>
            </a:r>
          </a:p>
          <a:p>
            <a:pPr marL="502920" indent="-457200" algn="just">
              <a:buAutoNum type="arabicPeriod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Қуандықов Е.Ө., Әбілаев С.А.,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 биология және генетика, Алматы, 2011 жыл.</a:t>
            </a:r>
          </a:p>
          <a:p>
            <a:pPr marL="502920" indent="-457200" algn="just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https://www.researchgate.net/figure/E-coli-chromosome-map-and-features-important-for-growth-rate-regulation-and-genome_fig3_277958548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890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523999"/>
            <a:ext cx="10616737" cy="2715492"/>
          </a:xfrm>
        </p:spPr>
        <p:txBody>
          <a:bodyPr>
            <a:noAutofit/>
          </a:bodyPr>
          <a:lstStyle/>
          <a:p>
            <a:pPr algn="ctr"/>
            <a:r>
              <a:rPr lang="kk-KZ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563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98764"/>
            <a:ext cx="10824556" cy="135636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Бактерия геномы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өздігінен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репликациялануға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элементтерден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плазмидалары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490" y="2243052"/>
            <a:ext cx="6026729" cy="395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509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17" y="762001"/>
            <a:ext cx="11457710" cy="1356360"/>
          </a:xfrm>
        </p:spPr>
        <p:txBody>
          <a:bodyPr>
            <a:noAutofit/>
          </a:bodyPr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Прокариоттар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геномы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бактериясында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Е.соІі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зерттелген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3,2х10⁶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н.ж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сақиналы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ДНҚ.</a:t>
            </a:r>
          </a:p>
        </p:txBody>
      </p:sp>
      <p:pic>
        <p:nvPicPr>
          <p:cNvPr id="17410" name="Picture 2" descr="Bacterial Chromosome - an overview | ScienceDirect Top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496" y="2579976"/>
            <a:ext cx="8614352" cy="249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46555" y="5532379"/>
            <a:ext cx="2694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 </a:t>
            </a:r>
            <a:r>
              <a:rPr lang="ru-RU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хромосомасы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89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11450" y="476250"/>
            <a:ext cx="7793038" cy="839788"/>
          </a:xfrm>
        </p:spPr>
        <p:txBody>
          <a:bodyPr>
            <a:normAutofit/>
          </a:bodyPr>
          <a:lstStyle/>
          <a:p>
            <a:pPr algn="ctr"/>
            <a:r>
              <a:rPr lang="kk-KZ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Бактериялық хромосома</a:t>
            </a:r>
            <a:endPara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72838" y="1828656"/>
            <a:ext cx="10390908" cy="4464050"/>
          </a:xfrm>
        </p:spPr>
        <p:txBody>
          <a:bodyPr/>
          <a:lstStyle/>
          <a:p>
            <a:pPr marL="45720" indent="0" algn="just">
              <a:lnSpc>
                <a:spcPct val="90000"/>
              </a:lnSpc>
              <a:buNone/>
            </a:pP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Бактериялық геном өздігінше репликациялану (өзін қайталау) қабілеттілігі бар генетикалық элементтерден тұрады, оны репликондар дейді (бактериялық хромосома және плазмидалар). Бактерияларда тұқым қуалаушылық ақпарат ДНҚ нуклеотидінің реттілігі (последовательность) түрінде сақталады. Бактерия хромосомасы – сақина пішінді екі жіпшелі ДНҚ молекуласы. Хромосома мөлшері микроб түрлеріне қарай әртүрлі болады - 3 х 10</a:t>
            </a:r>
            <a:r>
              <a:rPr lang="kk-KZ" alt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2,5 х 10</a:t>
            </a:r>
            <a:r>
              <a:rPr lang="kk-KZ" alt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3,2 х 10</a:t>
            </a:r>
            <a:r>
              <a:rPr lang="kk-KZ" alt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нуклеотидтік қосаққа сәйкес. Бактериялық хромосома – гаплоидты гендер жиынтығы.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69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3563" y="1137588"/>
            <a:ext cx="6414655" cy="371085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1956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Ф.Жакоб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Е.Вильман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бактериалдық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хромосоманың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сақиналы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үлгісі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пульсацияланатын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өрістің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электрофорезі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келді.1989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әдіспен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спирохетазасы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Borellia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burgdorfer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бактералдық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хромосома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айқындалды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90" y="668048"/>
            <a:ext cx="3654137" cy="47767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10599" y="5724297"/>
            <a:ext cx="14585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Ф.Жакоб</a:t>
            </a:r>
            <a:endParaRPr lang="ru-RU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928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7652005"/>
              </p:ext>
            </p:extLst>
          </p:nvPr>
        </p:nvGraphicFramePr>
        <p:xfrm>
          <a:off x="893615" y="921328"/>
          <a:ext cx="10522528" cy="553489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61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1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9773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Бактерия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Геном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3631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Agrobacterium tumefaciens C58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kk-KZ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сызықтық</a:t>
                      </a:r>
                      <a:r>
                        <a:rPr lang="kk-KZ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хромосома;1 сақиналы хромосама;2 плазмидалар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542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cereus F083676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kk-KZ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сақиналы хромосома;1 мегаплазмида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7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Brucelia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melitensis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kk-KZ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сақиналы хромосомалар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5542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Leptospira interrogans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kk-KZ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сақиналы хромосома;11 мегаплазмида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542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Rhizobium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meliloti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kk-KZ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сақиналы хромосома;</a:t>
                      </a:r>
                      <a:r>
                        <a:rPr lang="kk-KZ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мегаплазмида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77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Phodobacter sphaeroides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kk-KZ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сақиналы хромосомалар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5542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Rhodococcus facians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kk-KZ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сызықтық хромосома;сызықтық</a:t>
                      </a:r>
                      <a:r>
                        <a:rPr lang="kk-KZ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плазмида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977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Streptomyces amfobaciens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kk-KZ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сызықтық хросома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80549" y="445716"/>
            <a:ext cx="3404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 геномының реттелуі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11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072" y="-127865"/>
            <a:ext cx="11187546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ТЕТА репликация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нүктесінен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Хромосома-инициация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сайтымен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өздігінен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репликацияланатын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молекула-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Гендер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экпрессиясы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оперон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реттелінеді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оперондық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Е.соІі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бактерия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репликонынан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репликондар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эписомалар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плазмидалар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-284" t="19183" r="-853" b="23356"/>
          <a:stretch/>
        </p:blipFill>
        <p:spPr>
          <a:xfrm>
            <a:off x="1731819" y="2493818"/>
            <a:ext cx="9268690" cy="405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72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545" y="547255"/>
            <a:ext cx="10654146" cy="4038600"/>
          </a:xfrm>
        </p:spPr>
        <p:txBody>
          <a:bodyPr/>
          <a:lstStyle/>
          <a:p>
            <a:pPr marL="0" indent="0" algn="just">
              <a:buNone/>
            </a:pP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Бактериалдық хромосома репликациясы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C(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origine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нүктесінде басталады да, қос бағытта репликацияның терминация бөлігіне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(terminus)</a:t>
            </a: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дейін созылады. Бактериялардың көпшілігінде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бөліктері сақиналы хромосоманы екі бірдей жуық реплихораларға бөледі. Бактериалдық геномдардың  көбінде репликацияның  басталу аймағы  консервативтік құрылымда болады.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33879"/>
          <a:stretch/>
        </p:blipFill>
        <p:spPr>
          <a:xfrm>
            <a:off x="1468582" y="2147455"/>
            <a:ext cx="9185563" cy="430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88542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902</Words>
  <Application>Microsoft Office PowerPoint</Application>
  <PresentationFormat>Широкоэкранный</PresentationFormat>
  <Paragraphs>66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Calibri</vt:lpstr>
      <vt:lpstr>Corbel</vt:lpstr>
      <vt:lpstr>Times New Roman</vt:lpstr>
      <vt:lpstr>Wingdings</vt:lpstr>
      <vt:lpstr>Базис</vt:lpstr>
      <vt:lpstr> Бактериялардағы генетикалық материалдардың берілу жолдары.  Бактериялық  хромосомалардың құрылымы және репликация.  ДНК –репликациясы. </vt:lpstr>
      <vt:lpstr>Жоспар: </vt:lpstr>
      <vt:lpstr>    Бактерия геномы өздігінен репликациялануға қабілетті генетикалық элементтерден тұрады, оларды репликон деп атайды.         Репликон- бактериялардың хромосомалары мен плазмидалары.</vt:lpstr>
      <vt:lpstr>Прокариоттар геномы  ішек бактериясында Е.соІі  жақсы зерттелген.  Бактерия хромосомасы 3,2х10⁶  н.ж. тұратын сақиналы ұзын ДНҚ.</vt:lpstr>
      <vt:lpstr>Бактериялық хромосома</vt:lpstr>
      <vt:lpstr>Презентация PowerPoint</vt:lpstr>
      <vt:lpstr>Презентация PowerPoint</vt:lpstr>
      <vt:lpstr>Презентация PowerPoint</vt:lpstr>
      <vt:lpstr>Презентация PowerPoint</vt:lpstr>
      <vt:lpstr>Бактериялардың плазмидалары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ДНҚ репликациясы механизмі</vt:lpstr>
      <vt:lpstr>Презентация PowerPoint</vt:lpstr>
      <vt:lpstr>Пайдаланылған әдебиеттер: </vt:lpstr>
      <vt:lpstr>НАЗАРЛАРЫҢЫЗҒА РАХМЕТ!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ДӨЖ №2 Бактериялардағы генетикалық материалдардың берілу жолдары.  Бактериялық  хромосомалардың құрылымы және репликация.  ДНК –репликациясы.</dc:title>
  <dc:creator>Пользователь Windows</dc:creator>
  <cp:lastModifiedBy>Мамытова Нургуль</cp:lastModifiedBy>
  <cp:revision>13</cp:revision>
  <dcterms:created xsi:type="dcterms:W3CDTF">2022-10-22T14:51:34Z</dcterms:created>
  <dcterms:modified xsi:type="dcterms:W3CDTF">2023-01-11T17:22:06Z</dcterms:modified>
</cp:coreProperties>
</file>